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6" r:id="rId25"/>
    <p:sldId id="287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9" r:id="rId34"/>
    <p:sldId id="300" r:id="rId35"/>
    <p:sldId id="301" r:id="rId36"/>
    <p:sldId id="302" r:id="rId37"/>
    <p:sldId id="303" r:id="rId38"/>
    <p:sldId id="304" r:id="rId39"/>
    <p:sldId id="487" r:id="rId40"/>
    <p:sldId id="507" r:id="rId41"/>
    <p:sldId id="508" r:id="rId42"/>
    <p:sldId id="509" r:id="rId43"/>
    <p:sldId id="511" r:id="rId44"/>
    <p:sldId id="538" r:id="rId45"/>
    <p:sldId id="541" r:id="rId46"/>
    <p:sldId id="540" r:id="rId47"/>
    <p:sldId id="470" r:id="rId48"/>
    <p:sldId id="505" r:id="rId49"/>
    <p:sldId id="512" r:id="rId50"/>
    <p:sldId id="506" r:id="rId51"/>
    <p:sldId id="265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jERZaxyd8rLErDO8A/EgJ1vTjA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7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79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135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890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712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81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69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25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63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47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066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703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831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58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761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1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597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6380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978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273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510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370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06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369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0934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9257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686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279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113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83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e05b0e5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25e05b0e5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125e05b0e5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6360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022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7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26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2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CB77-C83E-4F08-8FAC-CAF00018DF14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B7CE-8719-9F44-ACC3-02B7406E0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6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29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e05b0e5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25e05b0e52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125e05b0e5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ac92fbc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3eac92fbc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eac92fbc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ac92f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3eac92fbc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13eac92fbc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068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58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user_guid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246608" y="1462025"/>
            <a:ext cx="11500892" cy="1008012"/>
            <a:chOff x="259308" y="420625"/>
            <a:chExt cx="11500892" cy="1008012"/>
          </a:xfrm>
        </p:grpSpPr>
        <p:sp>
          <p:nvSpPr>
            <p:cNvPr id="90" name="Google Shape;90;p1"/>
            <p:cNvSpPr/>
            <p:nvPr/>
          </p:nvSpPr>
          <p:spPr>
            <a:xfrm>
              <a:off x="259308" y="42062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259308" y="1000237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en-US"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Analysis and Visualization using Pandas and Matplotlib</a:t>
              </a:r>
              <a:endParaRPr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246608" y="4334618"/>
            <a:ext cx="11500892" cy="212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 Ji</a:t>
            </a:r>
            <a:r>
              <a:rPr lang="en-US" dirty="0">
                <a:ea typeface="Calibri"/>
              </a:rPr>
              <a:t>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USC Center for Advanced Research Computing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0848" y="89825"/>
            <a:ext cx="3565251" cy="1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19304FC-7A9F-60FE-73BC-DF85B8AC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4" y="1130996"/>
            <a:ext cx="8027130" cy="512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E2CF-0F9C-C72D-7C44-CAFDC22C3F7F}"/>
              </a:ext>
            </a:extLst>
          </p:cNvPr>
          <p:cNvSpPr txBox="1"/>
          <p:nvPr/>
        </p:nvSpPr>
        <p:spPr>
          <a:xfrm>
            <a:off x="2347784" y="1525854"/>
            <a:ext cx="1519881" cy="5313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F13998D-103A-1BBF-C490-00C6BC1D2EB1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918281D2-4FB2-317B-703E-0D401608ADC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F638FD31-ABDF-9F13-B309-4722FF90D8A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8222C509-FFEF-7FC0-C67A-F68828C31952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D28D089A-F66D-A90D-F942-C3990DE7A82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46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81000" y="394858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andas: Data Ingestion  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A99770-4E29-9864-E758-5930CE14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1325839"/>
            <a:ext cx="8331200" cy="62865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5D803D7-A802-8A67-1F48-E463786B2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95" y="2321119"/>
            <a:ext cx="4224352" cy="39726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CC4420-7657-ECB6-8981-6874651C7585}"/>
              </a:ext>
            </a:extLst>
          </p:cNvPr>
          <p:cNvSpPr txBox="1"/>
          <p:nvPr/>
        </p:nvSpPr>
        <p:spPr>
          <a:xfrm>
            <a:off x="779636" y="1340103"/>
            <a:ext cx="13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read_csv</a:t>
            </a:r>
            <a:r>
              <a:rPr lang="en-US" sz="2000" dirty="0"/>
              <a:t>: 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D6C4ED6-8576-685F-B03F-7925CE6EC97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B6CE2C62-AEAC-F88E-0F82-38F10F0792A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961661E9-2FF2-68E7-5011-8D49D5958F1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82EF3D10-A1F8-06FC-507A-6BD3CD68ABC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920127FC-EA4C-2B17-4B5E-D71DBA13C6E8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6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Descriptive Statistics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capabilities of Pandas for performing statistical analysis on data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frequently used functions such as describe()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other statistical functions in Pandas, which is constantly evolving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236AF7B-FD01-B64F-EC97-C724875C829F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EE569237-343E-C5B3-263C-D89E9B7EB29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03FF22FA-4798-2700-8076-AC5664E25BA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4F87836-968D-24F5-ABD4-C69C1C532AF8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F1417ECD-71B0-5CC9-6DF7-7E35D5DA08B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46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CBD63-345B-9834-3480-1A10089EC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4" y="971550"/>
            <a:ext cx="11583242" cy="865342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E841A7D2-A3E8-1CE7-7847-3BBF41F3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3" y="2011490"/>
            <a:ext cx="4870795" cy="340208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DEB55837-CA6B-C6F3-730D-7E32D34A9DF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3A9C23EF-CCBC-4E1E-FF3E-5C2E472BCB2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C02F5A83-D528-E975-2486-CCCE7F69990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55AF04C2-3385-9D5A-0CE1-61EAF5AA9637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5D76C026-9BBD-942C-249D-DBDA7226DA4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63D4A-C212-54A0-C5EB-85604F210407}"/>
              </a:ext>
            </a:extLst>
          </p:cNvPr>
          <p:cNvSpPr txBox="1"/>
          <p:nvPr/>
        </p:nvSpPr>
        <p:spPr>
          <a:xfrm>
            <a:off x="424254" y="1260389"/>
            <a:ext cx="970828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General functions for calling these function is </a:t>
            </a:r>
            <a:r>
              <a:rPr lang="en-US" sz="2000" dirty="0" err="1"/>
              <a:t>data_frame.func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min()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=  max()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std()</a:t>
            </a:r>
          </a:p>
          <a:p>
            <a:r>
              <a:rPr lang="en-US" sz="2000" dirty="0"/>
              <a:t> 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mode()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median()</a:t>
            </a:r>
          </a:p>
          <a:p>
            <a:endParaRPr lang="en-US" sz="2000" dirty="0"/>
          </a:p>
          <a:p>
            <a:r>
              <a:rPr lang="en-US" sz="2000" dirty="0" err="1"/>
              <a:t>Func</a:t>
            </a:r>
            <a:r>
              <a:rPr lang="en-US" sz="2000" dirty="0"/>
              <a:t> = any()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 err="1"/>
              <a:t>Func</a:t>
            </a:r>
            <a:r>
              <a:rPr lang="en-US" sz="2000" dirty="0"/>
              <a:t> = all()</a:t>
            </a:r>
          </a:p>
          <a:p>
            <a:endParaRPr lang="en-US" dirty="0"/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835B43DD-36F1-19E0-948C-590D911594B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9335A3B8-5C82-C585-503A-9C4EB4ED03C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4CE62311-4F68-BD89-EB68-BD4DABE4425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168BD746-7FE3-447C-6F37-F15CAF9E37A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4FEBA7B1-D94B-3C78-21B0-96517410D61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71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why there is a need to clean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data cleaning as an activity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key methods pandas provides for data cleaning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D8E1296-CF2E-D483-7721-2D779FB309F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C658D179-1DF3-CB55-1779-BFB044697A98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C4B85DC8-E30E-F3F5-80F0-62C192225A3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A46DBE0-3EFE-DF0B-EF0B-5D635257A71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451AEFDE-3F69-4117-E21A-7D00BC5FE04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428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625" y="103347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Real-world data is messy!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 in the data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 data (e.g. negative values for age)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np.nan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value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49EE7EE-E5E4-9943-433D-AD44BF9C295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E7085A5-7B1A-AC9F-6B3C-A1C1035986D6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EE61D953-F1EC-10DF-5ECC-81FA0C7A4E7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D4B9B61-A40A-9E6E-3320-3B60F2C5A8E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79EE1299-7379-17E7-7AB7-3D23CFCA454B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4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B459EA7-07CF-013B-110E-CB02EF18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14" y="1236317"/>
            <a:ext cx="8284726" cy="5223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df.replace</a:t>
            </a:r>
            <a:r>
              <a:rPr lang="en-US" sz="2000" dirty="0"/>
              <a:t>()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DDB81362-516A-03F8-A010-511395D3E73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ACE896D-4BDC-A29B-C54E-B605DE27EE94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013769A1-6381-0F40-3076-CC4CACF6070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085CACD4-CBC9-8DB8-1DF9-45B31F9A95C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3152DD78-F366-1151-A4F9-E4A374B9B318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60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Cleaning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B549-2096-0036-219E-73266DC1BD20}"/>
              </a:ext>
            </a:extLst>
          </p:cNvPr>
          <p:cNvSpPr txBox="1"/>
          <p:nvPr/>
        </p:nvSpPr>
        <p:spPr>
          <a:xfrm>
            <a:off x="469557" y="123631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df.dropna</a:t>
            </a:r>
            <a:r>
              <a:rPr lang="en-US" dirty="0"/>
              <a:t>()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D36DCB6-B847-4635-4C7C-24C32D52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49" y="1115632"/>
            <a:ext cx="9632594" cy="5133903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CD929B03-4BF8-E394-310E-199CA3BA99C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E4F44AE8-5A75-63BB-FD11-8C0300E40D6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EFF5CA7-B38B-D241-EF82-E80239401204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A736312F-65E3-D0A6-9C3D-E7162FCD512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CFF73623-405C-6761-BDE2-909D2D9FF8D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42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key plotting functions of Pandas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Recognize the ease of utilization of Pandas methods for visualization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D9BF53F3-2E86-F1D7-EBC2-9BDBFC22F94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E418A31-359E-68C6-DFAF-8253F5996538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4FEF2F5B-F523-ACD4-793C-D1A5E7D5A7D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450B0469-8C05-3E52-7C0D-59856AAB67A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8A1DF95C-115C-C479-2CD9-9178501A337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92337" y="220659"/>
            <a:ext cx="11500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475116" y="1895419"/>
            <a:ext cx="11500800" cy="1020691"/>
            <a:chOff x="246608" y="1803100"/>
            <a:chExt cx="11500800" cy="1020691"/>
          </a:xfrm>
        </p:grpSpPr>
        <p:sp>
          <p:nvSpPr>
            <p:cNvPr id="104" name="Google Shape;104;p2"/>
            <p:cNvSpPr/>
            <p:nvPr/>
          </p:nvSpPr>
          <p:spPr>
            <a:xfrm>
              <a:off x="246608" y="2395391"/>
              <a:ext cx="115008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2: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Matplotlib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50795" y="1803100"/>
              <a:ext cx="12519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Pandas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475116" y="2604924"/>
            <a:ext cx="11500892" cy="1020144"/>
            <a:chOff x="246608" y="1697279"/>
            <a:chExt cx="11500892" cy="1020144"/>
          </a:xfrm>
        </p:grpSpPr>
        <p:sp>
          <p:nvSpPr>
            <p:cNvPr id="107" name="Google Shape;107;p2"/>
            <p:cNvSpPr/>
            <p:nvPr/>
          </p:nvSpPr>
          <p:spPr>
            <a:xfrm>
              <a:off x="246608" y="2288961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3: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Anaconda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747873" y="1697279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475024" y="1754026"/>
            <a:ext cx="11500892" cy="1895767"/>
            <a:chOff x="462600" y="2956434"/>
            <a:chExt cx="11500892" cy="1895767"/>
          </a:xfrm>
        </p:grpSpPr>
        <p:sp>
          <p:nvSpPr>
            <p:cNvPr id="110" name="Google Shape;110;p2"/>
            <p:cNvSpPr/>
            <p:nvPr/>
          </p:nvSpPr>
          <p:spPr>
            <a:xfrm>
              <a:off x="462600" y="2956434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1: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Pandas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965887" y="442380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475116" y="3936487"/>
            <a:ext cx="11500892" cy="504226"/>
            <a:chOff x="246608" y="3298285"/>
            <a:chExt cx="11500892" cy="504226"/>
          </a:xfrm>
        </p:grpSpPr>
        <p:sp>
          <p:nvSpPr>
            <p:cNvPr id="113" name="Google Shape;113;p2"/>
            <p:cNvSpPr/>
            <p:nvPr/>
          </p:nvSpPr>
          <p:spPr>
            <a:xfrm>
              <a:off x="246608" y="3298285"/>
              <a:ext cx="11500892" cy="4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Section 4: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747873" y="3374111"/>
              <a:ext cx="1252800" cy="42840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116" name="Google Shape;116;p2"/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df.plot.bar</a:t>
            </a:r>
            <a:r>
              <a:rPr lang="en-US" dirty="0"/>
              <a:t>()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0C24D70-4BE9-1144-15DB-EF1C55D5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63" y="1531096"/>
            <a:ext cx="9764089" cy="4554495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717CF98-04F1-A40D-CF28-E6EF911D1EA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19095642-BC34-FFFB-5D68-EFB14164CD3A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C8E28705-DBB9-A9A2-472B-0510728484F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B28B35BB-ED81-26BB-5C5F-61A2D538008E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414B73BD-5B71-55DF-CE77-DDED0B070C6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93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df.plot.box</a:t>
            </a:r>
            <a:r>
              <a:rPr lang="en-US" dirty="0"/>
              <a:t>()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F524E9E-6FA0-A1E2-8087-F6C9B94E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26" y="1633395"/>
            <a:ext cx="9930714" cy="4826430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4C56769-9E30-42B2-40CB-7CE29290228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6FD536C9-1521-98C5-56A6-4AE6296BF0D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7BD9A56A-4235-2B59-87B1-2AA5F4085E8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A369B250-BD71-D278-360B-7C23E6F0CF0C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31C21A79-1DB7-AF48-4109-784C9A59086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88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Data Visualization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3C607-701C-9A58-216D-661D4D5682D5}"/>
              </a:ext>
            </a:extLst>
          </p:cNvPr>
          <p:cNvSpPr txBox="1"/>
          <p:nvPr/>
        </p:nvSpPr>
        <p:spPr>
          <a:xfrm>
            <a:off x="518984" y="1223319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Comand</a:t>
            </a:r>
            <a:r>
              <a:rPr lang="en-US" dirty="0"/>
              <a:t>: </a:t>
            </a:r>
            <a:r>
              <a:rPr lang="en-US" dirty="0" err="1"/>
              <a:t>df.plot</a:t>
            </a:r>
            <a:r>
              <a:rPr lang="en-US" dirty="0"/>
              <a:t>()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FF973B-EC27-0835-8C19-16446032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85" y="1223319"/>
            <a:ext cx="9737639" cy="4904657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607C2CB7-D6EC-2E31-3A59-C62ECC27523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3BAAA18F-3D48-3810-AB66-EC6B5438FBA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31E0CE4-D885-DFAB-CCFF-300D4082FD5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0234D1EE-DC8A-F9F6-CDA9-815304DABE5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8484FF25-E310-B049-DF3A-F8EC033B540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784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Handpick data (rows or columns)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Pandas methods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or Delete rows or columns in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aggregation operations / group by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18188147-22D3-2AF7-15B8-5D4F25B8B423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35A1D29-C344-6C93-B641-D9F77C40D9D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D6E7796F-FEA6-A799-1581-E419CA5B369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E1C72605-6D04-504B-9854-7AC43CDE080B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05E23739-7884-2F90-47EA-90926C81510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641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D68F947-084C-2E88-2CCB-36DA3C30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34" y="996512"/>
            <a:ext cx="8483600" cy="560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out columns:</a:t>
            </a: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DDCDCC8-B5B6-A858-86ED-8C24B1C231E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A66ABEF-EF83-63E8-5F2A-6370FB17E63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99D44A5D-740C-44FD-8509-C064138E656A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B2561928-A003-057C-AE56-050CF93A1035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64EC2367-7629-C478-0D04-61FAA73643B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96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out rows: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0244E7-4F10-D670-1C98-E15EA2B3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276" y="1103586"/>
            <a:ext cx="9118074" cy="525911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04B87EF6-EFDD-C0DD-CC2C-C88A1070DE0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BFB644DF-B350-622A-CD51-B84F9581C18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7DD1F8C2-9C70-2051-F80D-6240E7B9E15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465C0EA-5D12-FE73-85C5-DD043A5977B1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32304D77-06E0-441B-A93B-1769CDF9318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08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new row: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A30EEAB-9DAC-65C9-3333-B54AC8DC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16" y="901700"/>
            <a:ext cx="8724900" cy="595630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37994525-CF73-CF99-54F1-9B3E12E3E5CE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56BF95CA-DD4D-D9A1-866A-A892B4190DB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23ACFF8-8D22-9E42-C821-E9F1F4CFC7E2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9B436EBC-17D3-1775-D11C-F74788F8218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A94DBDF4-1EE3-97D8-0691-A9D2C0834DA1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44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row: 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CE24A3D-A861-D18C-629E-C88C9F04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51" y="826575"/>
            <a:ext cx="9347200" cy="585470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9019C57A-787D-7826-8A57-34827DE1C8F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1D3359BF-A06A-2D17-4F2C-0FB9C7802C7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FE027D6A-1CB3-45F4-0D03-A66D23EA31C8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9880E6FE-6CAE-E18F-B04E-80C186702C8E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6186066D-0265-3713-391F-7757EAAFC96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808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Frequent data operations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a column: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419DD5E-24C1-F4DF-E7F9-4FB12B06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6" y="902001"/>
            <a:ext cx="8979503" cy="5957073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EEB9BDD2-C4AC-02AD-5B28-EC006833301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C858E62B-A071-FDC7-153E-6A101127DF6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94BA2CC5-36D4-5D6D-C7BB-D0B780C373D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F4B9BE0E-7BB3-42C4-01CD-62F2E9B522EC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EF34EB8B-C15D-0FAB-1A52-E5CE8E69E65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85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33;p3">
            <a:extLst>
              <a:ext uri="{FF2B5EF4-FFF2-40B4-BE49-F238E27FC236}">
                <a16:creationId xmlns:a16="http://schemas.microsoft.com/office/drawing/2014/main" id="{8369EE74-186E-966A-BBC7-C60F5066B6DF}"/>
              </a:ext>
            </a:extLst>
          </p:cNvPr>
          <p:cNvSpPr/>
          <p:nvPr/>
        </p:nvSpPr>
        <p:spPr>
          <a:xfrm>
            <a:off x="311550" y="996406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section, you should be able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that data is usually distributed across different locations and tables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data from distinct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obtain the big picture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Distinguish among different ways to combine datasets</a:t>
            </a: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1AA2CFEE-B01B-9ACD-A65F-7871BC4FE5B2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C10BB3E4-93E8-E158-5536-DEB9863D39D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91155BDB-7048-42E7-33DC-DECCC2436572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CA9809E9-6704-3988-A486-24BE90B28DA4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DE38C06C-9BDF-DCFE-6907-6D10281CA63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09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data analysis and manipulation tool in Python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value of Pandas to Data Science in Python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the key data structures of Pandas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Page: </a:t>
            </a:r>
            <a:r>
              <a:rPr lang="en-US" sz="2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https://pandas.pydata.org/docs/user_guide/index.html</a:t>
            </a:r>
            <a:endParaRPr sz="220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6499506-C3BE-8572-06FF-8BEBD9E37B0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2C3C6145-55F1-F2C5-0157-782BA0A63B9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37006E82-11A5-A4BB-E015-3025190E8608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1FE073F5-FEE1-9D21-6369-6D8B26F81BB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13EE2B54-3527-F133-D13E-33EEA9AF04A8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8ACCC3-1EB7-4BCA-DBA5-705FC791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5" y="1685815"/>
            <a:ext cx="5676900" cy="41275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6DD09F7-69DD-F682-C5FE-BA216270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5815"/>
            <a:ext cx="5918200" cy="412750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660B826E-E999-2B84-61D2-EB3280B74D51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9729B3E2-8E10-2B62-EE6D-D90ECE87E6C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E7419315-35CD-29AA-9F22-A5C61DAFDF31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EB309CDD-C97D-6789-C31B-60432FD51AE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E8D9D5EB-AE41-EC06-6FB2-C8FC4A19068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819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95D-E559-964C-04F3-21AF2DA08700}"/>
              </a:ext>
            </a:extLst>
          </p:cNvPr>
          <p:cNvSpPr txBox="1"/>
          <p:nvPr/>
        </p:nvSpPr>
        <p:spPr>
          <a:xfrm>
            <a:off x="311625" y="117715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Pandas.concat</a:t>
            </a:r>
            <a:r>
              <a:rPr lang="en-US" dirty="0"/>
              <a:t>(): stack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30AD84C-CC2A-24BA-1B8C-260A72AA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81" y="1004793"/>
            <a:ext cx="5533646" cy="5481930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0268894-2B04-55D5-F761-3F385B7C7B7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E9D4F9FB-A676-302E-EC38-6D495CA2A3C5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57E28E5B-7316-84CC-7CD5-05D83429DED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A84678B7-F7C2-F57E-775C-D5B3CD8DBE7A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7961EF58-4A74-56B9-3D86-58E8C779EFDC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775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Merging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DataFrames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6424D44-479B-D6D6-FF2B-5C1659EA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76" y="1575732"/>
            <a:ext cx="6623574" cy="4591341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7AE9942E-A1F2-DA95-1E70-C76962418053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FC07129E-6CBF-A52D-84B4-66425696828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8DFD21DC-C8AE-6029-9F08-40118C5A2054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0B0E2049-7CDF-1405-1BF1-9100CA28763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CDB9948C-AEAC-5D91-FCD2-7BA06FB55D36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715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619CD5-817E-B396-0CFE-C4BCD61ADE67}"/>
              </a:ext>
            </a:extLst>
          </p:cNvPr>
          <p:cNvSpPr txBox="1"/>
          <p:nvPr/>
        </p:nvSpPr>
        <p:spPr>
          <a:xfrm>
            <a:off x="156026" y="2326525"/>
            <a:ext cx="1854662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read_csv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convert CSV file to Pandas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Dataframe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B581105-CF6D-3137-32B3-CC16D4621DD4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48A3C81B-0BAC-640E-8DB5-DCF96ECCD5A5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13DD4EF-B383-45C6-5B12-263FA0FFCA8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1689068-79EE-D509-0CF6-C31EF7357FD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BF2A8595-7280-65A0-5BC9-0137AD191FB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47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61079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76999" y="5062331"/>
            <a:ext cx="2078616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78DEDA-75DC-B6BE-98E9-4BB09C868796}"/>
              </a:ext>
            </a:extLst>
          </p:cNvPr>
          <p:cNvSpPr txBox="1"/>
          <p:nvPr/>
        </p:nvSpPr>
        <p:spPr>
          <a:xfrm>
            <a:off x="4869881" y="2151289"/>
            <a:ext cx="2160827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Detection: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isnull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(), any()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Cleaning: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dropna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17D617A5-9EA7-E2F7-1DC8-FF886F56F19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2BD50B47-4DF4-1BBA-22A4-A7867B0FCA6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A41B8E6B-F097-218E-6E77-52FC6504AF9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D8025B85-BA9B-E5B4-31B5-A1B52847187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2DA0465C-D7F6-C813-1ABC-7160736D94F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131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44146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0067" y="5062331"/>
            <a:ext cx="2095548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9BD119-E312-77FE-EC46-05366E5E294F}"/>
              </a:ext>
            </a:extLst>
          </p:cNvPr>
          <p:cNvSpPr txBox="1"/>
          <p:nvPr/>
        </p:nvSpPr>
        <p:spPr>
          <a:xfrm>
            <a:off x="9397205" y="2541969"/>
            <a:ext cx="117427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Describe()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Any(), all()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993DDC8-683F-CD23-3501-27D86A4F591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AD794ADE-66D0-C44D-B161-ABDEB10E577A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8397F1F0-9AAB-2429-9CAC-7886525EB4DF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2615037A-BB5C-891F-3E0B-3A87A40170A8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F3C7559F-0258-4F33-DB23-3108EA6D46D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859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5034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519333" y="5062331"/>
            <a:ext cx="20362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5BEE25-A7B9-ED8E-0988-25FA573A9E2C}"/>
              </a:ext>
            </a:extLst>
          </p:cNvPr>
          <p:cNvSpPr txBox="1"/>
          <p:nvPr/>
        </p:nvSpPr>
        <p:spPr>
          <a:xfrm>
            <a:off x="9470105" y="4452577"/>
            <a:ext cx="1350078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Inline plotting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Histograms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Boxplots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08DA12EC-2574-1BFC-36A1-745C02DB491B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FD83FAD8-0179-28E9-A8F7-E895734E54F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2A14BEDA-0821-0CE8-3125-52B4255916F9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280C7167-3B64-26AD-26A8-A17884DC4715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08F0FC5C-0C09-48F4-59E9-265511EB2BC6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376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0" y="5415200"/>
            <a:ext cx="1472183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88103" y="5062331"/>
            <a:ext cx="206751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0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F620EA-AD5A-2839-BDDA-1B376927BA73}"/>
              </a:ext>
            </a:extLst>
          </p:cNvPr>
          <p:cNvSpPr txBox="1"/>
          <p:nvPr/>
        </p:nvSpPr>
        <p:spPr>
          <a:xfrm>
            <a:off x="5036888" y="4563502"/>
            <a:ext cx="1472184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Slicing columns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Filtering rows</a:t>
            </a:r>
          </a:p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Groupby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63699E9-64CB-2504-9711-EAAB0BFAF15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BEC4E4FB-C22C-10C9-0657-B69D606E677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4A0DDB8E-1C12-F841-4FD7-9F09ACCB940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016536A3-3E7B-3793-AFFE-0C7CA13E245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6B51920F-4B0E-7359-9A50-0C1D5529A98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488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Pandas: Case Study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E2F080-6006-9FFC-93C2-F42BA7E7B9AC}"/>
              </a:ext>
            </a:extLst>
          </p:cNvPr>
          <p:cNvSpPr/>
          <p:nvPr/>
        </p:nvSpPr>
        <p:spPr>
          <a:xfrm>
            <a:off x="2134757" y="2455436"/>
            <a:ext cx="1275126" cy="6962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A185A4-FE2B-BA9B-CAF2-47D93E161121}"/>
              </a:ext>
            </a:extLst>
          </p:cNvPr>
          <p:cNvSpPr/>
          <p:nvPr/>
        </p:nvSpPr>
        <p:spPr>
          <a:xfrm>
            <a:off x="5119662" y="1350326"/>
            <a:ext cx="1275126" cy="6962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100895-6B2F-DCEE-E887-F734371CF9C6}"/>
              </a:ext>
            </a:extLst>
          </p:cNvPr>
          <p:cNvSpPr/>
          <p:nvPr/>
        </p:nvSpPr>
        <p:spPr>
          <a:xfrm>
            <a:off x="7918052" y="2455437"/>
            <a:ext cx="1275126" cy="6962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4622B4-F31E-04CB-7281-9B697A9C5684}"/>
              </a:ext>
            </a:extLst>
          </p:cNvPr>
          <p:cNvSpPr/>
          <p:nvPr/>
        </p:nvSpPr>
        <p:spPr>
          <a:xfrm>
            <a:off x="7918052" y="4366044"/>
            <a:ext cx="1275126" cy="6962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E9C5E9-FD58-A027-A66F-3491AC168196}"/>
              </a:ext>
            </a:extLst>
          </p:cNvPr>
          <p:cNvSpPr/>
          <p:nvPr/>
        </p:nvSpPr>
        <p:spPr>
          <a:xfrm>
            <a:off x="5015921" y="5415200"/>
            <a:ext cx="1452612" cy="6962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Transformation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EF2BF74-D1CA-887F-159E-F606618805A4}"/>
              </a:ext>
            </a:extLst>
          </p:cNvPr>
          <p:cNvSpPr/>
          <p:nvPr/>
        </p:nvSpPr>
        <p:spPr>
          <a:xfrm>
            <a:off x="2134757" y="4492845"/>
            <a:ext cx="1275126" cy="6962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Merging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0AC23E-F832-765A-7F3A-C5430AEC671C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flipV="1">
            <a:off x="2772320" y="1698470"/>
            <a:ext cx="2347342" cy="756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522E97-048F-EA94-DBB8-9663F5AE5841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6394788" y="1698470"/>
            <a:ext cx="2160827" cy="7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E7A78-8FCE-0E1E-A3AC-9464B1BF3FB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55615" y="3151724"/>
            <a:ext cx="0" cy="1214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C8B34D-A100-17FC-BA27-B07196F146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468533" y="5062331"/>
            <a:ext cx="2087082" cy="701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CF2C13-6A11-9046-6F34-C8D8D141FF17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2772320" y="5189132"/>
            <a:ext cx="2243601" cy="574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0018F-E475-80DA-88B1-6406CB7737BD}"/>
              </a:ext>
            </a:extLst>
          </p:cNvPr>
          <p:cNvSpPr txBox="1"/>
          <p:nvPr/>
        </p:nvSpPr>
        <p:spPr>
          <a:xfrm>
            <a:off x="837018" y="4546615"/>
            <a:ext cx="968474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Concat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()</a:t>
            </a:r>
          </a:p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Append()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FBD93BB-ACE7-DF9F-84C6-39CA74992CE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D76954CE-2E94-2EE1-A750-31D6B9B57B83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7;p2">
              <a:extLst>
                <a:ext uri="{FF2B5EF4-FFF2-40B4-BE49-F238E27FC236}">
                  <a16:creationId xmlns:a16="http://schemas.microsoft.com/office/drawing/2014/main" id="{117D1134-FB58-4089-F150-506EB7E6E941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39D5DCF8-CB36-96DC-AC33-E7A5C5E6AEF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CBBB5F4C-83B1-1A4C-A6BD-FF744FD5F993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272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16" y="221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E7308-97DA-0144-A395-BECFEE2D50C9}"/>
              </a:ext>
            </a:extLst>
          </p:cNvPr>
          <p:cNvSpPr txBox="1"/>
          <p:nvPr/>
        </p:nvSpPr>
        <p:spPr>
          <a:xfrm>
            <a:off x="366516" y="143865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1. 2D plotting single line figure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7A7-9FBD-3247-A906-F86A42E55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/>
          <a:stretch/>
        </p:blipFill>
        <p:spPr>
          <a:xfrm>
            <a:off x="366516" y="1999939"/>
            <a:ext cx="10960967" cy="132674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A5E98E-8087-E649-829D-050B4568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9" r="1712"/>
          <a:stretch/>
        </p:blipFill>
        <p:spPr>
          <a:xfrm>
            <a:off x="366516" y="3581925"/>
            <a:ext cx="8425097" cy="111165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E9252002-F98D-0B36-7779-5DA7324F50CA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0FFEFFB7-B3EC-2D4B-6A40-84C6236A0C37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B458CCAD-E059-7223-C331-3A94F29DEF64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776E97B1-EEEE-C736-41A4-0774921E3B9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7B9BADE2-E8E2-896D-B49C-F5CFFDC9A15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2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e05b0e52_0_4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Using Pandas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Google Shape;146;g125e05b0e52_0_4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25e05b0e5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213" y="1079073"/>
            <a:ext cx="3642113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25e05b0e52_0_4"/>
          <p:cNvSpPr txBox="1"/>
          <p:nvPr/>
        </p:nvSpPr>
        <p:spPr>
          <a:xfrm>
            <a:off x="850875" y="22987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25e05b0e52_0_4"/>
          <p:cNvSpPr/>
          <p:nvPr/>
        </p:nvSpPr>
        <p:spPr>
          <a:xfrm>
            <a:off x="453625" y="1375400"/>
            <a:ext cx="4962900" cy="3338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variety support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transformation &amp; integration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25e05b0e52_0_4"/>
          <p:cNvPicPr preferRelativeResize="0"/>
          <p:nvPr/>
        </p:nvPicPr>
        <p:blipFill rotWithShape="1">
          <a:blip r:embed="rId4">
            <a:alphaModFix/>
          </a:blip>
          <a:srcRect l="1400" b="2695"/>
          <a:stretch/>
        </p:blipFill>
        <p:spPr>
          <a:xfrm>
            <a:off x="7627223" y="3954925"/>
            <a:ext cx="3642100" cy="2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5e05b0e52_0_4"/>
          <p:cNvSpPr txBox="1"/>
          <p:nvPr/>
        </p:nvSpPr>
        <p:spPr>
          <a:xfrm>
            <a:off x="8657325" y="345580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 Series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25e05b0e52_0_4"/>
          <p:cNvSpPr txBox="1"/>
          <p:nvPr/>
        </p:nvSpPr>
        <p:spPr>
          <a:xfrm>
            <a:off x="8781300" y="6331650"/>
            <a:ext cx="1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54436D6-69A6-FDEB-9EE9-BEB581C479A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39905B77-E7E7-BA84-8999-749D6CB7335C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96C8CFA1-B579-69AD-1996-9F778F5CCFEF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33421BC8-A627-DDAF-37D6-9DEC89ED5636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24D38C92-D973-343C-A8AC-4D4D230FC47C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C817F-CF85-3F49-A67C-EA50EA017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12192000" cy="83004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82109B-C756-F24E-8931-04DDFF47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905000"/>
            <a:ext cx="5994400" cy="3759200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DB097E48-A159-616C-3174-E463081BA5F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1E776E76-1C7D-9C3D-88C4-7B7C6890EF96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9CC3E29E-4E24-2768-F6FE-AA50DAAE7E7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8;p2">
              <a:extLst>
                <a:ext uri="{FF2B5EF4-FFF2-40B4-BE49-F238E27FC236}">
                  <a16:creationId xmlns:a16="http://schemas.microsoft.com/office/drawing/2014/main" id="{6B772300-A930-67E0-A3EC-6C719E3A6720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0FC0EEE2-B0B7-29C2-7F1E-5577E5ADCD45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4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B18B5-FABA-3845-841B-CBA01B9E0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267373"/>
            <a:ext cx="11569262" cy="80634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5237169-E5D3-1446-BA88-4A2E424FD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2298649"/>
            <a:ext cx="5646113" cy="3759200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F7C06FBE-093E-C19A-70A6-60D2131F555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F91AAE6F-202F-9383-1982-22FB2F9C10AB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B2F36736-1BDE-90A9-52E9-76926DAFD08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4489E1B8-1ED4-702A-6EF8-F2DD8AB3475B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9;p2">
              <a:extLst>
                <a:ext uri="{FF2B5EF4-FFF2-40B4-BE49-F238E27FC236}">
                  <a16:creationId xmlns:a16="http://schemas.microsoft.com/office/drawing/2014/main" id="{CD48B707-E5F2-E357-F983-0369A3A0817F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5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146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A3E71-BE7D-5E4B-AB54-C149E7013140}"/>
              </a:ext>
            </a:extLst>
          </p:cNvPr>
          <p:cNvSpPr txBox="1"/>
          <p:nvPr/>
        </p:nvSpPr>
        <p:spPr>
          <a:xfrm>
            <a:off x="508000" y="1092200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2. Multiple lines on the same figure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B910D-7D42-5545-8826-48181A19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1614215"/>
            <a:ext cx="10778068" cy="121055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DB703C4-F727-E74D-910B-99FC8589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3133031"/>
            <a:ext cx="5327487" cy="3405881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5F041B7-209C-5630-209B-FE7DE81900C3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7637C2B2-0280-D20F-D6A9-9328944C7C2D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6CBE60F3-BA98-3983-F486-5ECE6AD0D2B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7F539623-B7DA-D1AF-FA71-04875045E86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C4546FCB-E0F0-E840-F105-5BDA76D39D2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5BB-C146-7B41-8C26-DDA207C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93" y="3651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503E-3B30-094A-95D5-92BB4965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C75F9-1D2B-9C4F-AF35-E472555C812A}"/>
              </a:ext>
            </a:extLst>
          </p:cNvPr>
          <p:cNvSpPr txBox="1"/>
          <p:nvPr/>
        </p:nvSpPr>
        <p:spPr>
          <a:xfrm>
            <a:off x="602593" y="1311032"/>
            <a:ext cx="6128053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3. Save a figure to a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290AA-24E9-3043-AC07-DCAE0CB51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1871612"/>
            <a:ext cx="10971340" cy="94778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95806DC-EE5E-444E-945E-C70F52A9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" y="3181253"/>
            <a:ext cx="4368800" cy="2813243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568258F-4F3B-3BFE-404C-7AB6E52D2A69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7" name="Google Shape;116;p2">
              <a:extLst>
                <a:ext uri="{FF2B5EF4-FFF2-40B4-BE49-F238E27FC236}">
                  <a16:creationId xmlns:a16="http://schemas.microsoft.com/office/drawing/2014/main" id="{63993E2E-F0F7-DFAC-AE52-5F82C65EB42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2">
              <a:extLst>
                <a:ext uri="{FF2B5EF4-FFF2-40B4-BE49-F238E27FC236}">
                  <a16:creationId xmlns:a16="http://schemas.microsoft.com/office/drawing/2014/main" id="{142DF8FD-2018-563D-BC48-5D074954CEDC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124D05DE-9356-F0F5-2B8F-22077540299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54560ED5-19AA-EE7F-B1EE-4C7B4935B34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6863862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&amp;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Juypyter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BFD96-631C-21E6-F28C-708471164E97}"/>
              </a:ext>
            </a:extLst>
          </p:cNvPr>
          <p:cNvSpPr/>
          <p:nvPr/>
        </p:nvSpPr>
        <p:spPr>
          <a:xfrm>
            <a:off x="1413933" y="2709333"/>
            <a:ext cx="2353734" cy="9228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A6B98-56E2-62AD-2237-5A493E7D25CC}"/>
              </a:ext>
            </a:extLst>
          </p:cNvPr>
          <p:cNvSpPr/>
          <p:nvPr/>
        </p:nvSpPr>
        <p:spPr>
          <a:xfrm>
            <a:off x="4919133" y="2709332"/>
            <a:ext cx="2353734" cy="9228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Kernel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35427-B77C-8DF4-FDEF-8D79523E5848}"/>
              </a:ext>
            </a:extLst>
          </p:cNvPr>
          <p:cNvSpPr/>
          <p:nvPr/>
        </p:nvSpPr>
        <p:spPr>
          <a:xfrm>
            <a:off x="8424333" y="2709332"/>
            <a:ext cx="2353734" cy="922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OpenOnDemand</a:t>
            </a:r>
            <a:endParaRPr lang="en-US" dirty="0"/>
          </a:p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5D94D-60C9-4290-9B9E-E27DF35D64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67667" y="3170766"/>
            <a:ext cx="115146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7137C-C906-AB3D-8018-ADF37B0538B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272867" y="3170766"/>
            <a:ext cx="11514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A70F94E2-2B0D-FAEE-D060-4991EB75DD4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6" name="Google Shape;116;p2">
              <a:extLst>
                <a:ext uri="{FF2B5EF4-FFF2-40B4-BE49-F238E27FC236}">
                  <a16:creationId xmlns:a16="http://schemas.microsoft.com/office/drawing/2014/main" id="{6BBDF95F-A531-98A3-34AE-D5EA055F4A78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F7E42DCB-EFF9-5D0F-DECE-DC37F5550BBA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4E33DB5F-AD6A-EC90-2BD1-A26115FDABE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3A2750A2-64A8-FE45-E3F4-542C191887BA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626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409005" y="428400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Using Anaconda on CARC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DEE62-A2C4-506E-7629-CC93BB5ACA75}"/>
              </a:ext>
            </a:extLst>
          </p:cNvPr>
          <p:cNvSpPr txBox="1"/>
          <p:nvPr/>
        </p:nvSpPr>
        <p:spPr>
          <a:xfrm>
            <a:off x="409005" y="1056786"/>
            <a:ext cx="1128196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 dirty="0"/>
              <a:t>Anaconda: package and environment manager primarily used for open-source data science packages for the Python and R programming languages.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0E200-00A1-2764-61BA-92F28D133231}"/>
              </a:ext>
            </a:extLst>
          </p:cNvPr>
          <p:cNvSpPr txBox="1"/>
          <p:nvPr/>
        </p:nvSpPr>
        <p:spPr>
          <a:xfrm>
            <a:off x="7657941" y="2188867"/>
            <a:ext cx="4161183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/user-information/user-guides/software-and-programming/anaconda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82859-5D59-7B10-F617-2E5CC057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0" y="2111600"/>
            <a:ext cx="6371095" cy="431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A34F1-0A29-5180-D1DC-42B12E728059}"/>
              </a:ext>
            </a:extLst>
          </p:cNvPr>
          <p:cNvSpPr txBox="1"/>
          <p:nvPr/>
        </p:nvSpPr>
        <p:spPr>
          <a:xfrm>
            <a:off x="7013195" y="3544142"/>
            <a:ext cx="4989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salloc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-p debug --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cpus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-per-task=8 --mem=32GB --time=00:30:00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create -n 01-26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mamba activate 01-26</a:t>
            </a:r>
          </a:p>
          <a:p>
            <a:r>
              <a:rPr lang="en-US" dirty="0">
                <a:latin typeface="Menlo" panose="020B0609030804020204" pitchFamily="49" charset="0"/>
              </a:rPr>
              <a:t>mamba install –c </a:t>
            </a:r>
            <a:r>
              <a:rPr lang="en-US" dirty="0" err="1">
                <a:latin typeface="Menlo" panose="020B0609030804020204" pitchFamily="49" charset="0"/>
              </a:rPr>
              <a:t>conda</a:t>
            </a:r>
            <a:r>
              <a:rPr lang="en-US" dirty="0">
                <a:latin typeface="Menlo" panose="020B0609030804020204" pitchFamily="49" charset="0"/>
              </a:rPr>
              <a:t>-forge python pandas</a:t>
            </a:r>
          </a:p>
          <a:p>
            <a:r>
              <a:rPr lang="en-US" dirty="0">
                <a:latin typeface="Menlo" panose="020B06090308040202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amba install –c </a:t>
            </a:r>
            <a:r>
              <a:rPr lang="en-US" dirty="0" err="1">
                <a:latin typeface="Menlo" panose="020B0609030804020204" pitchFamily="49" charset="0"/>
              </a:rPr>
              <a:t>conda</a:t>
            </a:r>
            <a:r>
              <a:rPr lang="en-US">
                <a:latin typeface="Menlo" panose="020B0609030804020204" pitchFamily="49" charset="0"/>
              </a:rPr>
              <a:t>-forge matplotlib</a:t>
            </a:r>
            <a:endParaRPr lang="en-US" dirty="0">
              <a:latin typeface="Menlo" panose="020B060903080402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5817340D-9AF3-D7F5-B8D3-6CDDD2161196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D3FC6C3D-5CC7-7741-432A-820604D9ECC2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3D12327F-3D1D-842A-3CF0-17B083C628C8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79CFCB3A-5DE1-20CE-7C47-63C98D4DB4D8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5D5C7502-9B52-5C50-AC2B-DAEF15626257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867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8D02093D-5DC4-EBAB-6CFB-7A284BFC1810}"/>
              </a:ext>
            </a:extLst>
          </p:cNvPr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Creating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Jupyter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 Kernel</a:t>
            </a:r>
            <a:endParaRPr lang="en-US"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A6571-BB3A-DE3F-5AF8-05521CD3042B}"/>
              </a:ext>
            </a:extLst>
          </p:cNvPr>
          <p:cNvSpPr txBox="1"/>
          <p:nvPr/>
        </p:nvSpPr>
        <p:spPr>
          <a:xfrm>
            <a:off x="406400" y="984647"/>
            <a:ext cx="11582400" cy="66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>
                <a:latin typeface="Source Sans Pro" panose="020B0503030403020204" pitchFamily="34" charset="0"/>
              </a:rPr>
              <a:t>A </a:t>
            </a:r>
            <a:r>
              <a:rPr lang="en-US" sz="1867" b="1" dirty="0" err="1">
                <a:latin typeface="Source Sans Pro" panose="020B0503030403020204" pitchFamily="34" charset="0"/>
              </a:rPr>
              <a:t>Jupyter</a:t>
            </a:r>
            <a:r>
              <a:rPr lang="en-US" sz="1867" b="1" dirty="0">
                <a:latin typeface="Source Sans Pro" panose="020B0503030403020204" pitchFamily="34" charset="0"/>
              </a:rPr>
              <a:t> kernel</a:t>
            </a:r>
            <a:r>
              <a:rPr lang="en-US" sz="1867" dirty="0">
                <a:latin typeface="Source Sans Pro" panose="020B0503030403020204" pitchFamily="34" charset="0"/>
              </a:rPr>
              <a:t> is a programming language-specific process that executes the code contained in a </a:t>
            </a:r>
            <a:r>
              <a:rPr lang="en-US" sz="1867" dirty="0" err="1">
                <a:latin typeface="Source Sans Pro" panose="020B0503030403020204" pitchFamily="34" charset="0"/>
              </a:rPr>
              <a:t>Jupyter</a:t>
            </a:r>
            <a:r>
              <a:rPr lang="en-US" sz="1867" dirty="0">
                <a:latin typeface="Source Sans Pro" panose="020B0503030403020204" pitchFamily="34" charset="0"/>
              </a:rPr>
              <a:t> notebook. </a:t>
            </a:r>
            <a:endParaRPr lang="en-US" sz="1867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7199D6-B00C-983A-4500-E1EC8B83C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46422"/>
            <a:ext cx="7823200" cy="4646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B8001-F0EE-72D2-2010-79E94D8ED717}"/>
              </a:ext>
            </a:extLst>
          </p:cNvPr>
          <p:cNvSpPr txBox="1"/>
          <p:nvPr/>
        </p:nvSpPr>
        <p:spPr>
          <a:xfrm>
            <a:off x="8384088" y="2616201"/>
            <a:ext cx="3706312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/user-information/user-guides/software-and-programming/</a:t>
            </a:r>
            <a:r>
              <a:rPr lang="en-US" sz="1867" dirty="0" err="1"/>
              <a:t>jupyter</a:t>
            </a:r>
            <a:r>
              <a:rPr lang="en-US" sz="1867" dirty="0"/>
              <a:t>-kernels</a:t>
            </a: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92CE94E3-A238-1669-D279-9F72541E3C0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8D9B4226-E1D9-DC3A-DE48-6C9696585FF6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BE0884E6-00EF-A2C3-97E4-1553D011DC53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E94B3B41-2EDF-6D21-D688-F33593F0E1D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5F02828A-B00B-A79C-4010-ACC76DFC31C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902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CAFD5-9C63-6E4E-834B-C492C4A31D3F}"/>
              </a:ext>
            </a:extLst>
          </p:cNvPr>
          <p:cNvSpPr txBox="1"/>
          <p:nvPr/>
        </p:nvSpPr>
        <p:spPr>
          <a:xfrm>
            <a:off x="203200" y="1371986"/>
            <a:ext cx="6096000" cy="3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67" dirty="0"/>
              <a:t>Web Address: https://</a:t>
            </a:r>
            <a:r>
              <a:rPr lang="en-US" sz="1867" dirty="0" err="1"/>
              <a:t>carc-ondemand.usc.edu</a:t>
            </a:r>
            <a:endParaRPr lang="en-US" sz="1867" dirty="0"/>
          </a:p>
        </p:txBody>
      </p:sp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92BAF65-128B-944C-8192-FCFFB74AA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4" b="1012"/>
          <a:stretch/>
        </p:blipFill>
        <p:spPr>
          <a:xfrm>
            <a:off x="5857766" y="1939357"/>
            <a:ext cx="5994400" cy="445828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4F8262-E479-B341-BFC4-B91012CA5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939357"/>
            <a:ext cx="5283200" cy="4633401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FDD8E3C3-DD72-ECE1-412F-3EC6ED521CC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A1571189-0678-7A17-2EBD-A1C676B669B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7;p2">
              <a:extLst>
                <a:ext uri="{FF2B5EF4-FFF2-40B4-BE49-F238E27FC236}">
                  <a16:creationId xmlns:a16="http://schemas.microsoft.com/office/drawing/2014/main" id="{60C53393-F3AE-BA11-91CA-4D206A78F9A1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2">
              <a:extLst>
                <a:ext uri="{FF2B5EF4-FFF2-40B4-BE49-F238E27FC236}">
                  <a16:creationId xmlns:a16="http://schemas.microsoft.com/office/drawing/2014/main" id="{F135A820-D7C5-1F35-BED5-73390CB6321A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9;p2">
              <a:extLst>
                <a:ext uri="{FF2B5EF4-FFF2-40B4-BE49-F238E27FC236}">
                  <a16:creationId xmlns:a16="http://schemas.microsoft.com/office/drawing/2014/main" id="{8A26420F-0867-0AEB-6BBC-A11A2945A591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695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DFE772-E7A0-7A46-AF78-6CF858D9A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0036"/>
            <a:ext cx="12192000" cy="1817831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665F913-3702-19FE-BF66-4CBBACED68B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F4D77168-EE9C-506A-73F2-B8CFD79E464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2BB59771-C053-1A92-E4DF-EC82CBF4266D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81EB4C66-BD0C-5A14-CC9D-2C4243730CD2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4B8FE585-B58C-8DDE-B67B-FD465F985A23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23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911CDF-6258-9C4A-AFB3-4D596E418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511"/>
            <a:ext cx="12192000" cy="1849172"/>
          </a:xfrm>
          <a:prstGeom prst="rect">
            <a:avLst/>
          </a:prstGeom>
        </p:spPr>
      </p:pic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8649893-65F9-5132-4DD9-E6CB3B4FCA30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218811F3-6A2A-5712-F4EF-B3E79630D9B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27C8E4DE-49FC-E35E-0B92-1069AD06F287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8;p2">
              <a:extLst>
                <a:ext uri="{FF2B5EF4-FFF2-40B4-BE49-F238E27FC236}">
                  <a16:creationId xmlns:a16="http://schemas.microsoft.com/office/drawing/2014/main" id="{74340F88-BC8E-26E9-97DE-F1076B28706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9;p2">
              <a:extLst>
                <a:ext uri="{FF2B5EF4-FFF2-40B4-BE49-F238E27FC236}">
                  <a16:creationId xmlns:a16="http://schemas.microsoft.com/office/drawing/2014/main" id="{518D5F51-B593-17DA-9DB9-D2547711D742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36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5e05b0e52_0_17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g125e05b0e52_0_17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25e05b0e52_0_17"/>
          <p:cNvSpPr/>
          <p:nvPr/>
        </p:nvSpPr>
        <p:spPr>
          <a:xfrm>
            <a:off x="419600" y="1205998"/>
            <a:ext cx="7721100" cy="32398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1-dimensional labelled array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many data types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 labels -&gt; index (get and set values by index label)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B7CE7950-35B1-31F6-0106-A0065DC2D5A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E677F1F1-E56C-08B9-96DA-A619A8E0C291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8611F45B-E9D6-0DE2-C357-99416486755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C0868B08-1214-CB75-1D0C-1D479900094D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823823ED-9662-EFC3-BA23-FCB190319C8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770-72EE-F84E-BB38-549772CB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67" dirty="0"/>
              <a:t>CARC </a:t>
            </a:r>
            <a:r>
              <a:rPr lang="en-US" sz="4267" dirty="0" err="1"/>
              <a:t>Ondemand</a:t>
            </a:r>
            <a:endParaRPr lang="en-US" sz="4267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2197-BCA0-2F42-B47F-8492273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3AFE-A89F-49F0-AA6B-F8EAB7924CA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45276-B00E-334F-B742-6D46A787F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16785"/>
            <a:ext cx="9753600" cy="5441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98BC4-13C0-CC4C-A507-63B9FB08F0A3}"/>
              </a:ext>
            </a:extLst>
          </p:cNvPr>
          <p:cNvSpPr txBox="1"/>
          <p:nvPr/>
        </p:nvSpPr>
        <p:spPr>
          <a:xfrm>
            <a:off x="8128000" y="3124201"/>
            <a:ext cx="3657600" cy="95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67" dirty="0"/>
              <a:t>https://</a:t>
            </a:r>
            <a:r>
              <a:rPr lang="en-US" sz="1867" dirty="0" err="1"/>
              <a:t>www.carc.usc.edu</a:t>
            </a:r>
            <a:r>
              <a:rPr lang="en-US" sz="1867" dirty="0"/>
              <a:t>/user-information/user-guides/</a:t>
            </a:r>
            <a:r>
              <a:rPr lang="en-US" sz="1867" dirty="0" err="1"/>
              <a:t>hpc</a:t>
            </a:r>
            <a:r>
              <a:rPr lang="en-US" sz="1867" dirty="0"/>
              <a:t>-basics/discovery-resources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4ADE33-769C-5644-8E3A-51822871CE85}"/>
              </a:ext>
            </a:extLst>
          </p:cNvPr>
          <p:cNvSpPr/>
          <p:nvPr/>
        </p:nvSpPr>
        <p:spPr>
          <a:xfrm>
            <a:off x="7010400" y="3840405"/>
            <a:ext cx="1016000" cy="19819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tx1"/>
              </a:solidFill>
            </a:endParaRPr>
          </a:p>
        </p:txBody>
      </p:sp>
      <p:grpSp>
        <p:nvGrpSpPr>
          <p:cNvPr id="3" name="Google Shape;115;p2">
            <a:extLst>
              <a:ext uri="{FF2B5EF4-FFF2-40B4-BE49-F238E27FC236}">
                <a16:creationId xmlns:a16="http://schemas.microsoft.com/office/drawing/2014/main" id="{C43ADBF9-7B66-B538-08D7-BA82EA001741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5" name="Google Shape;116;p2">
              <a:extLst>
                <a:ext uri="{FF2B5EF4-FFF2-40B4-BE49-F238E27FC236}">
                  <a16:creationId xmlns:a16="http://schemas.microsoft.com/office/drawing/2014/main" id="{156CC883-7290-2701-D8F5-9D1C5B027B29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7;p2">
              <a:extLst>
                <a:ext uri="{FF2B5EF4-FFF2-40B4-BE49-F238E27FC236}">
                  <a16:creationId xmlns:a16="http://schemas.microsoft.com/office/drawing/2014/main" id="{56D41883-D635-19DB-C2F7-75FBC181A97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8;p2">
              <a:extLst>
                <a:ext uri="{FF2B5EF4-FFF2-40B4-BE49-F238E27FC236}">
                  <a16:creationId xmlns:a16="http://schemas.microsoft.com/office/drawing/2014/main" id="{2FE65226-88F2-3A8C-CC7B-DC0012543F6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9;p2">
              <a:extLst>
                <a:ext uri="{FF2B5EF4-FFF2-40B4-BE49-F238E27FC236}">
                  <a16:creationId xmlns:a16="http://schemas.microsoft.com/office/drawing/2014/main" id="{038320C9-F6B8-986E-174E-A0217041C764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8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420129" y="386811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D79A968-34F2-0784-6509-D156B100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9" y="1313773"/>
            <a:ext cx="11430001" cy="423045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0F1E972-9E64-8C77-1EBD-A960D9A0599F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4" name="Google Shape;116;p2">
              <a:extLst>
                <a:ext uri="{FF2B5EF4-FFF2-40B4-BE49-F238E27FC236}">
                  <a16:creationId xmlns:a16="http://schemas.microsoft.com/office/drawing/2014/main" id="{C23ADA6C-CC6C-FA1A-61E5-2FC49BD5D72A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7;p2">
              <a:extLst>
                <a:ext uri="{FF2B5EF4-FFF2-40B4-BE49-F238E27FC236}">
                  <a16:creationId xmlns:a16="http://schemas.microsoft.com/office/drawing/2014/main" id="{F31204DD-8AD5-8770-F904-C18FA0603956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8;p2">
              <a:extLst>
                <a:ext uri="{FF2B5EF4-FFF2-40B4-BE49-F238E27FC236}">
                  <a16:creationId xmlns:a16="http://schemas.microsoft.com/office/drawing/2014/main" id="{A8329A95-13C7-A463-FEFB-F939840F6574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9;p2">
              <a:extLst>
                <a:ext uri="{FF2B5EF4-FFF2-40B4-BE49-F238E27FC236}">
                  <a16:creationId xmlns:a16="http://schemas.microsoft.com/office/drawing/2014/main" id="{D6A3E739-C0E5-A5A1-1C7A-E92A1BC794F0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61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eac92fbc5_0_1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Series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g13eac92fbc5_0_1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3eac92fbc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75" y="3769948"/>
            <a:ext cx="11887198" cy="59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3eac92fbc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5" y="4666282"/>
            <a:ext cx="2057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3eac92fbc5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01" y="1167886"/>
            <a:ext cx="11887198" cy="94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3eac92fbc5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75" y="2245289"/>
            <a:ext cx="14859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DE1094E-2773-C6BA-5ED1-4FBAA5680957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46CBC1D5-5C68-09ED-D302-D9D44B683465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02771CB2-C919-9964-C6C7-DA11D27CCBF2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FFF95CB9-F5DD-FFA4-1229-2D6D86E78719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FAF438BB-F0A2-EEC5-91E6-B2CF05C246F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74000">
              <a:srgbClr val="D6D6D6"/>
            </a:gs>
            <a:gs pos="83000">
              <a:srgbClr val="D6D6D6"/>
            </a:gs>
            <a:gs pos="100000">
              <a:srgbClr val="E3E3E3"/>
            </a:gs>
          </a:gsLst>
          <a:lin ang="5400012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B07CA4F-34BB-38CB-1DAE-086F39CB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1" y="1218589"/>
            <a:ext cx="11353292" cy="169533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2FF96C1-1690-1BCA-54B5-F7832182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5" y="3135795"/>
            <a:ext cx="5403310" cy="1616564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8381C516-0720-FA6F-EA0F-149819478B95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89E7EADF-978C-4DF6-8A53-B90C59C5CD6D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0DA1C8D5-3CA7-3E4F-4FEE-33A9806800B5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9DB1FC2E-45AE-0945-11F2-9C1149C7C58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7BA4A8B4-2A7D-DC2E-342B-FB45CD54C0E1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ac92fbc5_0_38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andas Data Structure: DataFrame</a:t>
            </a:r>
            <a:endParaRPr sz="28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13eac92fbc5_0_38"/>
          <p:cNvSpPr txBox="1"/>
          <p:nvPr/>
        </p:nvSpPr>
        <p:spPr>
          <a:xfrm>
            <a:off x="3261225" y="6259050"/>
            <a:ext cx="72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7057B-2EB5-30C6-FB9E-9DB2552C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7628"/>
            <a:ext cx="11217808" cy="103409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B699125E-1CC9-7D96-06E5-FC8081887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434478"/>
            <a:ext cx="3593485" cy="2550215"/>
          </a:xfrm>
          <a:prstGeom prst="rect">
            <a:avLst/>
          </a:prstGeom>
        </p:spPr>
      </p:pic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FCF3EE66-2653-DD7C-4941-F384BD7EA9C8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A6BAC42A-2716-397B-4372-83A71FC8DCFE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77939081-9576-F560-A361-849825AC465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62286AD6-A28A-0DBF-CBCC-7413A9BF4B93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F22A5D0B-AD8B-634C-ED45-52DFA43A066E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18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1625" y="398175"/>
            <a:ext cx="5445600" cy="428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ourier New"/>
                <a:cs typeface="Calibri"/>
                <a:sym typeface="Calibri"/>
              </a:rPr>
              <a:t>Data Integration</a:t>
            </a:r>
            <a:endParaRPr sz="2800" b="0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11550" y="1031405"/>
            <a:ext cx="11568900" cy="568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end of this lecture, you should be able to: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efficient and easy to use methods that pandas provides for importing data into memory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functions such as ‘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for reading a CSV file into 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Discuss about other data sources that pandas can directly import from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15;p2">
            <a:extLst>
              <a:ext uri="{FF2B5EF4-FFF2-40B4-BE49-F238E27FC236}">
                <a16:creationId xmlns:a16="http://schemas.microsoft.com/office/drawing/2014/main" id="{49B46A77-3DF8-F8AD-38E3-830CF9C94622}"/>
              </a:ext>
            </a:extLst>
          </p:cNvPr>
          <p:cNvGrpSpPr/>
          <p:nvPr/>
        </p:nvGrpSpPr>
        <p:grpSpPr>
          <a:xfrm>
            <a:off x="7745319" y="59878"/>
            <a:ext cx="4446681" cy="447215"/>
            <a:chOff x="6161610" y="618776"/>
            <a:chExt cx="4446681" cy="447215"/>
          </a:xfrm>
        </p:grpSpPr>
        <p:sp>
          <p:nvSpPr>
            <p:cNvPr id="3" name="Google Shape;116;p2">
              <a:extLst>
                <a:ext uri="{FF2B5EF4-FFF2-40B4-BE49-F238E27FC236}">
                  <a16:creationId xmlns:a16="http://schemas.microsoft.com/office/drawing/2014/main" id="{1E8DE4A9-54DB-3E67-20B1-5E95636E459F}"/>
                </a:ext>
              </a:extLst>
            </p:cNvPr>
            <p:cNvSpPr/>
            <p:nvPr/>
          </p:nvSpPr>
          <p:spPr>
            <a:xfrm>
              <a:off x="8386396" y="628101"/>
              <a:ext cx="1158347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Anaconda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7;p2">
              <a:extLst>
                <a:ext uri="{FF2B5EF4-FFF2-40B4-BE49-F238E27FC236}">
                  <a16:creationId xmlns:a16="http://schemas.microsoft.com/office/drawing/2014/main" id="{208ECCB9-8F28-1611-11F4-52BE2528FFDE}"/>
                </a:ext>
              </a:extLst>
            </p:cNvPr>
            <p:cNvSpPr/>
            <p:nvPr/>
          </p:nvSpPr>
          <p:spPr>
            <a:xfrm>
              <a:off x="6161610" y="637529"/>
              <a:ext cx="1046705" cy="428462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Pandas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18;p2">
              <a:extLst>
                <a:ext uri="{FF2B5EF4-FFF2-40B4-BE49-F238E27FC236}">
                  <a16:creationId xmlns:a16="http://schemas.microsoft.com/office/drawing/2014/main" id="{3C4E4874-AA07-453E-AC65-F60DF7E1CD7F}"/>
                </a:ext>
              </a:extLst>
            </p:cNvPr>
            <p:cNvSpPr/>
            <p:nvPr/>
          </p:nvSpPr>
          <p:spPr>
            <a:xfrm>
              <a:off x="7227190" y="626867"/>
              <a:ext cx="115631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Calibri"/>
                  <a:ea typeface="Arial"/>
                  <a:cs typeface="Calibri"/>
                  <a:sym typeface="Calibri"/>
                </a:rPr>
                <a:t>Matplotlib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9;p2">
              <a:extLst>
                <a:ext uri="{FF2B5EF4-FFF2-40B4-BE49-F238E27FC236}">
                  <a16:creationId xmlns:a16="http://schemas.microsoft.com/office/drawing/2014/main" id="{6C91CDB0-3EB4-6A5E-E301-559A84AACC6C}"/>
                </a:ext>
              </a:extLst>
            </p:cNvPr>
            <p:cNvSpPr/>
            <p:nvPr/>
          </p:nvSpPr>
          <p:spPr>
            <a:xfrm>
              <a:off x="9561586" y="618776"/>
              <a:ext cx="1046705" cy="428462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Calibri"/>
                  <a:cs typeface="Calibri"/>
                  <a:sym typeface="Calibri"/>
                </a:rPr>
                <a:t>Summary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76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1238</Words>
  <Application>Microsoft Macintosh PowerPoint</Application>
  <PresentationFormat>Widescreen</PresentationFormat>
  <Paragraphs>510</Paragraphs>
  <Slides>51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Courier New</vt:lpstr>
      <vt:lpstr>Menlo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Matplotlib</vt:lpstr>
      <vt:lpstr>Matplotlib</vt:lpstr>
      <vt:lpstr>Matplotlib</vt:lpstr>
      <vt:lpstr>Matplotlib</vt:lpstr>
      <vt:lpstr>Matplotlib</vt:lpstr>
      <vt:lpstr>PowerPoint Presentation</vt:lpstr>
      <vt:lpstr>PowerPoint Presentation</vt:lpstr>
      <vt:lpstr>PowerPoint Presentation</vt:lpstr>
      <vt:lpstr>CARC Ondemand</vt:lpstr>
      <vt:lpstr>CARC Ondemand</vt:lpstr>
      <vt:lpstr>CARC Ondemand</vt:lpstr>
      <vt:lpstr>CARC Ondemand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 Rahbari</dc:creator>
  <cp:lastModifiedBy>Hao Ji</cp:lastModifiedBy>
  <cp:revision>45</cp:revision>
  <dcterms:created xsi:type="dcterms:W3CDTF">2022-01-11T02:05:25Z</dcterms:created>
  <dcterms:modified xsi:type="dcterms:W3CDTF">2024-01-26T17:52:12Z</dcterms:modified>
</cp:coreProperties>
</file>